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2"/>
  </p:notesMasterIdLst>
  <p:sldIdLst>
    <p:sldId id="256" r:id="rId2"/>
    <p:sldId id="257" r:id="rId3"/>
    <p:sldId id="287" r:id="rId4"/>
    <p:sldId id="289" r:id="rId5"/>
    <p:sldId id="288" r:id="rId6"/>
    <p:sldId id="290" r:id="rId7"/>
    <p:sldId id="291" r:id="rId8"/>
    <p:sldId id="292" r:id="rId9"/>
    <p:sldId id="293" r:id="rId10"/>
    <p:sldId id="294" r:id="rId11"/>
    <p:sldId id="296" r:id="rId12"/>
    <p:sldId id="297" r:id="rId13"/>
    <p:sldId id="300" r:id="rId14"/>
    <p:sldId id="311" r:id="rId15"/>
    <p:sldId id="310" r:id="rId16"/>
    <p:sldId id="301" r:id="rId17"/>
    <p:sldId id="302" r:id="rId18"/>
    <p:sldId id="303" r:id="rId19"/>
    <p:sldId id="304" r:id="rId20"/>
    <p:sldId id="305" r:id="rId21"/>
    <p:sldId id="306" r:id="rId22"/>
    <p:sldId id="307" r:id="rId23"/>
    <p:sldId id="308" r:id="rId24"/>
    <p:sldId id="309" r:id="rId25"/>
    <p:sldId id="299" r:id="rId26"/>
    <p:sldId id="312" r:id="rId27"/>
    <p:sldId id="313" r:id="rId28"/>
    <p:sldId id="314" r:id="rId29"/>
    <p:sldId id="316" r:id="rId30"/>
    <p:sldId id="285" r:id="rId31"/>
  </p:sldIdLst>
  <p:sldSz cx="9144000" cy="5143500" type="screen16x9"/>
  <p:notesSz cx="6858000" cy="9144000"/>
  <p:embeddedFontLst>
    <p:embeddedFont>
      <p:font typeface="Montserrat Medium" panose="020B0604020202020204" charset="0"/>
      <p:regular r:id="rId33"/>
      <p:bold r:id="rId34"/>
      <p:italic r:id="rId35"/>
      <p:boldItalic r:id="rId36"/>
    </p:embeddedFont>
    <p:embeddedFont>
      <p:font typeface="Montserrat" panose="020B0604020202020204" charset="0"/>
      <p:regular r:id="rId37"/>
      <p:bold r:id="rId38"/>
      <p:italic r:id="rId39"/>
      <p:boldItalic r:id="rId40"/>
    </p:embeddedFont>
    <p:embeddedFont>
      <p:font typeface="Montserrat ExtraBold" panose="020B0604020202020204" charset="0"/>
      <p:bold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723"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85023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537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44fe69c0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44fe69c0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47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44fe69c0fe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44fe69c0fe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99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012325" y="2220413"/>
            <a:ext cx="5445900" cy="1804200"/>
          </a:xfrm>
          <a:prstGeom prst="rect">
            <a:avLst/>
          </a:prstGeom>
        </p:spPr>
        <p:txBody>
          <a:bodyPr spcFirstLastPara="1" wrap="square" lIns="91425" tIns="91425" rIns="91425" bIns="91425" anchor="b" anchorCtr="0">
            <a:noAutofit/>
          </a:bodyPr>
          <a:lstStyle>
            <a:lvl1pPr lvl="0" algn="r">
              <a:spcBef>
                <a:spcPts val="0"/>
              </a:spcBef>
              <a:spcAft>
                <a:spcPts val="0"/>
              </a:spcAft>
              <a:buSzPts val="4800"/>
              <a:buNone/>
              <a:defRPr sz="48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a:endParaRPr/>
          </a:p>
        </p:txBody>
      </p:sp>
      <p:sp>
        <p:nvSpPr>
          <p:cNvPr id="11" name="Google Shape;11;p2"/>
          <p:cNvSpPr/>
          <p:nvPr/>
        </p:nvSpPr>
        <p:spPr>
          <a:xfrm>
            <a:off x="6208125" y="4214588"/>
            <a:ext cx="22500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7"/>
        <p:cNvGrpSpPr/>
        <p:nvPr/>
      </p:nvGrpSpPr>
      <p:grpSpPr>
        <a:xfrm>
          <a:off x="0" y="0"/>
          <a:ext cx="0" cy="0"/>
          <a:chOff x="0" y="0"/>
          <a:chExt cx="0" cy="0"/>
        </a:xfrm>
      </p:grpSpPr>
      <p:sp>
        <p:nvSpPr>
          <p:cNvPr id="18" name="Google Shape;18;p4"/>
          <p:cNvSpPr/>
          <p:nvPr/>
        </p:nvSpPr>
        <p:spPr>
          <a:xfrm>
            <a:off x="0" y="0"/>
            <a:ext cx="27678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3165234" y="1146050"/>
            <a:ext cx="4809000" cy="3251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sz="3000"/>
            </a:lvl1pPr>
            <a:lvl2pPr marL="914400" lvl="1" indent="-419100" rtl="0">
              <a:spcBef>
                <a:spcPts val="0"/>
              </a:spcBef>
              <a:spcAft>
                <a:spcPts val="0"/>
              </a:spcAft>
              <a:buSzPts val="3000"/>
              <a:buChar char="□"/>
              <a:defRPr sz="3000"/>
            </a:lvl2pPr>
            <a:lvl3pPr marL="1371600" lvl="2" indent="-419100" rtl="0">
              <a:spcBef>
                <a:spcPts val="0"/>
              </a:spcBef>
              <a:spcAft>
                <a:spcPts val="0"/>
              </a:spcAft>
              <a:buSzPts val="3000"/>
              <a:buChar char="■"/>
              <a:defRPr sz="3000"/>
            </a:lvl3pPr>
            <a:lvl4pPr marL="1828800" lvl="3" indent="-419100" rtl="0">
              <a:spcBef>
                <a:spcPts val="0"/>
              </a:spcBef>
              <a:spcAft>
                <a:spcPts val="0"/>
              </a:spcAft>
              <a:buSzPts val="3000"/>
              <a:buChar char="●"/>
              <a:defRPr sz="3000"/>
            </a:lvl4pPr>
            <a:lvl5pPr marL="2286000" lvl="4" indent="-419100" rtl="0">
              <a:spcBef>
                <a:spcPts val="0"/>
              </a:spcBef>
              <a:spcAft>
                <a:spcPts val="0"/>
              </a:spcAft>
              <a:buSzPts val="3000"/>
              <a:buChar char="○"/>
              <a:defRPr sz="3000"/>
            </a:lvl5pPr>
            <a:lvl6pPr marL="2743200" lvl="5" indent="-419100" rtl="0">
              <a:spcBef>
                <a:spcPts val="0"/>
              </a:spcBef>
              <a:spcAft>
                <a:spcPts val="0"/>
              </a:spcAft>
              <a:buSzPts val="3000"/>
              <a:buChar char="■"/>
              <a:defRPr sz="3000"/>
            </a:lvl6pPr>
            <a:lvl7pPr marL="3200400" lvl="6" indent="-419100" rtl="0">
              <a:spcBef>
                <a:spcPts val="0"/>
              </a:spcBef>
              <a:spcAft>
                <a:spcPts val="0"/>
              </a:spcAft>
              <a:buSzPts val="3000"/>
              <a:buChar char="●"/>
              <a:defRPr sz="3000"/>
            </a:lvl7pPr>
            <a:lvl8pPr marL="3657600" lvl="7" indent="-419100" rtl="0">
              <a:spcBef>
                <a:spcPts val="0"/>
              </a:spcBef>
              <a:spcAft>
                <a:spcPts val="0"/>
              </a:spcAft>
              <a:buSzPts val="3000"/>
              <a:buChar char="○"/>
              <a:defRPr sz="3000"/>
            </a:lvl8pPr>
            <a:lvl9pPr marL="4114800" lvl="8" indent="-419100">
              <a:spcBef>
                <a:spcPts val="0"/>
              </a:spcBef>
              <a:spcAft>
                <a:spcPts val="0"/>
              </a:spcAft>
              <a:buSzPts val="3000"/>
              <a:buChar char="■"/>
              <a:defRPr sz="3000"/>
            </a:lvl9pPr>
          </a:lstStyle>
          <a:p>
            <a:endParaRPr/>
          </a:p>
        </p:txBody>
      </p:sp>
      <p:grpSp>
        <p:nvGrpSpPr>
          <p:cNvPr id="20" name="Google Shape;20;p4"/>
          <p:cNvGrpSpPr/>
          <p:nvPr/>
        </p:nvGrpSpPr>
        <p:grpSpPr>
          <a:xfrm>
            <a:off x="801025" y="1121365"/>
            <a:ext cx="1957200" cy="922385"/>
            <a:chOff x="801025" y="1190353"/>
            <a:chExt cx="1957200" cy="1229847"/>
          </a:xfrm>
        </p:grpSpPr>
        <p:sp>
          <p:nvSpPr>
            <p:cNvPr id="21" name="Google Shape;21;p4"/>
            <p:cNvSpPr txBox="1"/>
            <p:nvPr/>
          </p:nvSpPr>
          <p:spPr>
            <a:xfrm>
              <a:off x="801025" y="1190353"/>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400" b="1">
                  <a:solidFill>
                    <a:schemeClr val="dk1"/>
                  </a:solidFill>
                </a:rPr>
                <a:t>‘’</a:t>
              </a:r>
              <a:endParaRPr sz="9400" b="1">
                <a:solidFill>
                  <a:schemeClr val="dk1"/>
                </a:solidFill>
              </a:endParaRPr>
            </a:p>
          </p:txBody>
        </p:sp>
        <p:sp>
          <p:nvSpPr>
            <p:cNvPr id="22" name="Google Shape;22;p4"/>
            <p:cNvSpPr/>
            <p:nvPr/>
          </p:nvSpPr>
          <p:spPr>
            <a:xfrm>
              <a:off x="1397400" y="1396000"/>
              <a:ext cx="772200" cy="1024200"/>
            </a:xfrm>
            <a:prstGeom prst="rect">
              <a:avLst/>
            </a:prstGeom>
            <a:noFill/>
            <a:ln w="762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3" name="Google Shape;23;p4"/>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7" name="Google Shape;27;p5"/>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7"/>
        <p:cNvGrpSpPr/>
        <p:nvPr/>
      </p:nvGrpSpPr>
      <p:grpSpPr>
        <a:xfrm>
          <a:off x="0" y="0"/>
          <a:ext cx="0" cy="0"/>
          <a:chOff x="0" y="0"/>
          <a:chExt cx="0" cy="0"/>
        </a:xfrm>
      </p:grpSpPr>
      <p:sp>
        <p:nvSpPr>
          <p:cNvPr id="38" name="Google Shape;38;p7"/>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691200" y="628125"/>
            <a:ext cx="7761600" cy="49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 name="Google Shape;41;p7"/>
          <p:cNvSpPr txBox="1">
            <a:spLocks noGrp="1"/>
          </p:cNvSpPr>
          <p:nvPr>
            <p:ph type="body" idx="1"/>
          </p:nvPr>
        </p:nvSpPr>
        <p:spPr>
          <a:xfrm>
            <a:off x="691200" y="1393425"/>
            <a:ext cx="2501700" cy="2989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2" name="Google Shape;42;p7"/>
          <p:cNvSpPr txBox="1">
            <a:spLocks noGrp="1"/>
          </p:cNvSpPr>
          <p:nvPr>
            <p:ph type="body" idx="2"/>
          </p:nvPr>
        </p:nvSpPr>
        <p:spPr>
          <a:xfrm>
            <a:off x="3321088" y="1393425"/>
            <a:ext cx="2501700" cy="2989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3"/>
          </p:nvPr>
        </p:nvSpPr>
        <p:spPr>
          <a:xfrm>
            <a:off x="5950975" y="1393425"/>
            <a:ext cx="2501700" cy="2989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691200" y="628125"/>
            <a:ext cx="7761600" cy="49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9" name="Google Shape;49;p8"/>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9"/>
          <p:cNvSpPr txBox="1">
            <a:spLocks noGrp="1"/>
          </p:cNvSpPr>
          <p:nvPr>
            <p:ph type="body" idx="1"/>
          </p:nvPr>
        </p:nvSpPr>
        <p:spPr>
          <a:xfrm>
            <a:off x="457200" y="4258875"/>
            <a:ext cx="8229600" cy="705300"/>
          </a:xfrm>
          <a:prstGeom prst="rect">
            <a:avLst/>
          </a:prstGeom>
        </p:spPr>
        <p:txBody>
          <a:bodyPr spcFirstLastPara="1" wrap="square" lIns="91425" tIns="91425" rIns="91425" bIns="91425" anchor="ctr" anchorCtr="0">
            <a:noAutofit/>
          </a:bodyPr>
          <a:lstStyle>
            <a:lvl1pPr marL="457200" lvl="0" indent="-228600" algn="ctr">
              <a:spcBef>
                <a:spcPts val="360"/>
              </a:spcBef>
              <a:spcAft>
                <a:spcPts val="0"/>
              </a:spcAft>
              <a:buClr>
                <a:schemeClr val="accent4"/>
              </a:buClr>
              <a:buSzPts val="1800"/>
              <a:buNone/>
              <a:defRPr sz="1800">
                <a:solidFill>
                  <a:schemeClr val="accent4"/>
                </a:solidFill>
              </a:defRPr>
            </a:lvl1pPr>
          </a:lstStyle>
          <a:p>
            <a:endParaRPr/>
          </a:p>
        </p:txBody>
      </p:sp>
      <p:sp>
        <p:nvSpPr>
          <p:cNvPr id="52" name="Google Shape;52;p9"/>
          <p:cNvSpPr/>
          <p:nvPr/>
        </p:nvSpPr>
        <p:spPr>
          <a:xfrm>
            <a:off x="3805198" y="4212742"/>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 y="5040225"/>
            <a:ext cx="9144000" cy="10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55"/>
        <p:cNvGrpSpPr/>
        <p:nvPr/>
      </p:nvGrpSpPr>
      <p:grpSpPr>
        <a:xfrm>
          <a:off x="0" y="0"/>
          <a:ext cx="0" cy="0"/>
          <a:chOff x="0" y="0"/>
          <a:chExt cx="0" cy="0"/>
        </a:xfrm>
      </p:grpSpPr>
      <p:sp>
        <p:nvSpPr>
          <p:cNvPr id="56" name="Google Shape;56;p10"/>
          <p:cNvSpPr/>
          <p:nvPr/>
        </p:nvSpPr>
        <p:spPr>
          <a:xfrm>
            <a:off x="-4" y="5040225"/>
            <a:ext cx="9144000" cy="10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691200" y="1511100"/>
            <a:ext cx="7761600" cy="2868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1pPr>
            <a:lvl2pPr marL="914400" lvl="1" indent="-3810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2pPr>
            <a:lvl3pPr marL="1371600" lvl="2" indent="-3810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3pPr>
            <a:lvl4pPr marL="1828800" lvl="3"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4pPr>
            <a:lvl5pPr marL="2286000" lvl="4"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5pPr>
            <a:lvl6pPr marL="2743200" lvl="5"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6pPr>
            <a:lvl7pPr marL="3200400" lvl="6"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7pPr>
            <a:lvl8pPr marL="3657600" lvl="7"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8pPr>
            <a:lvl9pPr marL="4114800" lvl="8"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lvl1pPr lvl="0" algn="r">
              <a:buNone/>
              <a:defRPr sz="1200" b="1">
                <a:solidFill>
                  <a:schemeClr val="accent1"/>
                </a:solidFill>
                <a:latin typeface="Montserrat"/>
                <a:ea typeface="Montserrat"/>
                <a:cs typeface="Montserrat"/>
                <a:sym typeface="Montserrat"/>
              </a:defRPr>
            </a:lvl1pPr>
            <a:lvl2pPr lvl="1" algn="r">
              <a:buNone/>
              <a:defRPr sz="1200" b="1">
                <a:solidFill>
                  <a:schemeClr val="accent1"/>
                </a:solidFill>
                <a:latin typeface="Montserrat"/>
                <a:ea typeface="Montserrat"/>
                <a:cs typeface="Montserrat"/>
                <a:sym typeface="Montserrat"/>
              </a:defRPr>
            </a:lvl2pPr>
            <a:lvl3pPr lvl="2" algn="r">
              <a:buNone/>
              <a:defRPr sz="1200" b="1">
                <a:solidFill>
                  <a:schemeClr val="accent1"/>
                </a:solidFill>
                <a:latin typeface="Montserrat"/>
                <a:ea typeface="Montserrat"/>
                <a:cs typeface="Montserrat"/>
                <a:sym typeface="Montserrat"/>
              </a:defRPr>
            </a:lvl3pPr>
            <a:lvl4pPr lvl="3" algn="r">
              <a:buNone/>
              <a:defRPr sz="1200" b="1">
                <a:solidFill>
                  <a:schemeClr val="accent1"/>
                </a:solidFill>
                <a:latin typeface="Montserrat"/>
                <a:ea typeface="Montserrat"/>
                <a:cs typeface="Montserrat"/>
                <a:sym typeface="Montserrat"/>
              </a:defRPr>
            </a:lvl4pPr>
            <a:lvl5pPr lvl="4" algn="r">
              <a:buNone/>
              <a:defRPr sz="1200" b="1">
                <a:solidFill>
                  <a:schemeClr val="accent1"/>
                </a:solidFill>
                <a:latin typeface="Montserrat"/>
                <a:ea typeface="Montserrat"/>
                <a:cs typeface="Montserrat"/>
                <a:sym typeface="Montserrat"/>
              </a:defRPr>
            </a:lvl5pPr>
            <a:lvl6pPr lvl="5" algn="r">
              <a:buNone/>
              <a:defRPr sz="1200" b="1">
                <a:solidFill>
                  <a:schemeClr val="accent1"/>
                </a:solidFill>
                <a:latin typeface="Montserrat"/>
                <a:ea typeface="Montserrat"/>
                <a:cs typeface="Montserrat"/>
                <a:sym typeface="Montserrat"/>
              </a:defRPr>
            </a:lvl6pPr>
            <a:lvl7pPr lvl="6" algn="r">
              <a:buNone/>
              <a:defRPr sz="1200" b="1">
                <a:solidFill>
                  <a:schemeClr val="accent1"/>
                </a:solidFill>
                <a:latin typeface="Montserrat"/>
                <a:ea typeface="Montserrat"/>
                <a:cs typeface="Montserrat"/>
                <a:sym typeface="Montserrat"/>
              </a:defRPr>
            </a:lvl7pPr>
            <a:lvl8pPr lvl="7" algn="r">
              <a:buNone/>
              <a:defRPr sz="1200" b="1">
                <a:solidFill>
                  <a:schemeClr val="accent1"/>
                </a:solidFill>
                <a:latin typeface="Montserrat"/>
                <a:ea typeface="Montserrat"/>
                <a:cs typeface="Montserrat"/>
                <a:sym typeface="Montserrat"/>
              </a:defRPr>
            </a:lvl8pPr>
            <a:lvl9pPr lvl="8" algn="r">
              <a:buNone/>
              <a:defRPr sz="1200" b="1">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1"/>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a:t>
            </a:fld>
            <a:endParaRPr/>
          </a:p>
        </p:txBody>
      </p:sp>
      <p:sp>
        <p:nvSpPr>
          <p:cNvPr id="63" name="Google Shape;63;p11"/>
          <p:cNvSpPr txBox="1"/>
          <p:nvPr/>
        </p:nvSpPr>
        <p:spPr>
          <a:xfrm>
            <a:off x="1869499" y="2291991"/>
            <a:ext cx="5405002"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smtClean="0">
                <a:solidFill>
                  <a:schemeClr val="dk1"/>
                </a:solidFill>
                <a:latin typeface="Montserrat"/>
                <a:ea typeface="Montserrat"/>
                <a:cs typeface="Montserrat"/>
                <a:sym typeface="Montserrat"/>
              </a:rPr>
              <a:t>Project Management System</a:t>
            </a:r>
            <a:endParaRPr sz="2400" b="1" dirty="0">
              <a:solidFill>
                <a:schemeClr val="dk1"/>
              </a:solidFill>
              <a:latin typeface="Montserrat"/>
              <a:ea typeface="Montserrat"/>
              <a:cs typeface="Montserrat"/>
              <a:sym typeface="Montserrat"/>
            </a:endParaRPr>
          </a:p>
        </p:txBody>
      </p:sp>
      <p:sp>
        <p:nvSpPr>
          <p:cNvPr id="65" name="Google Shape;65;p11"/>
          <p:cNvSpPr txBox="1"/>
          <p:nvPr/>
        </p:nvSpPr>
        <p:spPr>
          <a:xfrm>
            <a:off x="160775" y="3705749"/>
            <a:ext cx="4078451"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smtClean="0">
                <a:latin typeface="Montserrat"/>
                <a:ea typeface="Montserrat"/>
                <a:cs typeface="Montserrat"/>
                <a:sym typeface="Montserrat"/>
              </a:rPr>
              <a:t>Prepared </a:t>
            </a:r>
            <a:r>
              <a:rPr lang="en" dirty="0">
                <a:latin typeface="Montserrat"/>
                <a:ea typeface="Montserrat"/>
                <a:cs typeface="Montserrat"/>
                <a:sym typeface="Montserrat"/>
              </a:rPr>
              <a:t>By : </a:t>
            </a:r>
            <a:r>
              <a:rPr lang="en" dirty="0" smtClean="0">
                <a:latin typeface="Montserrat"/>
                <a:ea typeface="Montserrat"/>
                <a:cs typeface="Montserrat"/>
                <a:sym typeface="Montserrat"/>
              </a:rPr>
              <a:t>Darsh Shah</a:t>
            </a:r>
            <a:endParaRPr lang="en" dirty="0">
              <a:latin typeface="Montserrat"/>
              <a:ea typeface="Montserrat"/>
              <a:cs typeface="Montserrat"/>
              <a:sym typeface="Montserrat"/>
            </a:endParaRPr>
          </a:p>
          <a:p>
            <a:pPr marL="0" lvl="0" indent="0" algn="l" rtl="0">
              <a:spcBef>
                <a:spcPts val="0"/>
              </a:spcBef>
              <a:spcAft>
                <a:spcPts val="0"/>
              </a:spcAft>
              <a:buNone/>
            </a:pPr>
            <a:r>
              <a:rPr lang="en" dirty="0" smtClean="0">
                <a:latin typeface="Montserrat"/>
                <a:ea typeface="Montserrat"/>
                <a:cs typeface="Montserrat"/>
                <a:sym typeface="Montserrat"/>
              </a:rPr>
              <a:t>(200410107104) </a:t>
            </a:r>
            <a:endParaRPr dirty="0">
              <a:latin typeface="Montserrat"/>
              <a:ea typeface="Montserrat"/>
              <a:cs typeface="Montserrat"/>
              <a:sym typeface="Montserrat"/>
            </a:endParaRPr>
          </a:p>
        </p:txBody>
      </p:sp>
      <p:grpSp>
        <p:nvGrpSpPr>
          <p:cNvPr id="66" name="Google Shape;66;p11"/>
          <p:cNvGrpSpPr/>
          <p:nvPr/>
        </p:nvGrpSpPr>
        <p:grpSpPr>
          <a:xfrm>
            <a:off x="5584859" y="3165715"/>
            <a:ext cx="3559141" cy="1859460"/>
            <a:chOff x="479865" y="3133650"/>
            <a:chExt cx="3307997" cy="1859460"/>
          </a:xfrm>
        </p:grpSpPr>
        <p:sp>
          <p:nvSpPr>
            <p:cNvPr id="67" name="Google Shape;67;p11"/>
            <p:cNvSpPr txBox="1"/>
            <p:nvPr/>
          </p:nvSpPr>
          <p:spPr>
            <a:xfrm>
              <a:off x="482200" y="3133650"/>
              <a:ext cx="151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solidFill>
                  <a:schemeClr val="dk1"/>
                </a:solidFill>
                <a:latin typeface="Montserrat Medium"/>
                <a:ea typeface="Montserrat Medium"/>
                <a:cs typeface="Montserrat Medium"/>
                <a:sym typeface="Montserrat Medium"/>
              </a:endParaRPr>
            </a:p>
          </p:txBody>
        </p:sp>
        <p:sp>
          <p:nvSpPr>
            <p:cNvPr id="68" name="Google Shape;68;p11"/>
            <p:cNvSpPr txBox="1"/>
            <p:nvPr/>
          </p:nvSpPr>
          <p:spPr>
            <a:xfrm>
              <a:off x="482200" y="3533850"/>
              <a:ext cx="315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dk1"/>
                  </a:solidFill>
                  <a:latin typeface="Montserrat"/>
                  <a:ea typeface="Montserrat"/>
                  <a:cs typeface="Montserrat"/>
                  <a:sym typeface="Montserrat"/>
                </a:rPr>
                <a:t>Prof. </a:t>
              </a:r>
              <a:r>
                <a:rPr lang="en" sz="1600" b="1" dirty="0" smtClean="0">
                  <a:solidFill>
                    <a:schemeClr val="dk1"/>
                  </a:solidFill>
                  <a:latin typeface="Montserrat"/>
                  <a:ea typeface="Montserrat"/>
                  <a:cs typeface="Montserrat"/>
                  <a:sym typeface="Montserrat"/>
                </a:rPr>
                <a:t>Divya ma’am</a:t>
              </a:r>
              <a:endParaRPr sz="1600" b="1" dirty="0">
                <a:solidFill>
                  <a:schemeClr val="dk1"/>
                </a:solidFill>
                <a:latin typeface="Montserrat"/>
                <a:ea typeface="Montserrat"/>
                <a:cs typeface="Montserrat"/>
                <a:sym typeface="Montserrat"/>
              </a:endParaRPr>
            </a:p>
          </p:txBody>
        </p:sp>
        <p:sp>
          <p:nvSpPr>
            <p:cNvPr id="69" name="Google Shape;69;p11"/>
            <p:cNvSpPr txBox="1"/>
            <p:nvPr/>
          </p:nvSpPr>
          <p:spPr>
            <a:xfrm>
              <a:off x="482199" y="3946700"/>
              <a:ext cx="3305663"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Assistant Professor</a:t>
              </a:r>
              <a:r>
                <a:rPr lang="en" dirty="0" smtClean="0">
                  <a:solidFill>
                    <a:schemeClr val="dk1"/>
                  </a:solidFill>
                  <a:latin typeface="Montserrat"/>
                  <a:ea typeface="Montserrat"/>
                  <a:cs typeface="Montserrat"/>
                  <a:sym typeface="Montserrat"/>
                </a:rPr>
                <a:t>,</a:t>
              </a:r>
            </a:p>
            <a:p>
              <a:pPr marL="0" lvl="0" indent="0" algn="l" rtl="0">
                <a:spcBef>
                  <a:spcPts val="0"/>
                </a:spcBef>
                <a:spcAft>
                  <a:spcPts val="0"/>
                </a:spcAft>
                <a:buNone/>
              </a:pPr>
              <a:r>
                <a:rPr lang="en" dirty="0" smtClean="0">
                  <a:solidFill>
                    <a:schemeClr val="dk1"/>
                  </a:solidFill>
                  <a:latin typeface="Montserrat"/>
                  <a:ea typeface="Montserrat"/>
                  <a:cs typeface="Montserrat"/>
                  <a:sym typeface="Montserrat"/>
                </a:rPr>
                <a:t>Computer Engineering Department</a:t>
              </a:r>
              <a:endParaRPr dirty="0">
                <a:solidFill>
                  <a:schemeClr val="dk1"/>
                </a:solidFill>
                <a:latin typeface="Montserrat"/>
                <a:ea typeface="Montserrat"/>
                <a:cs typeface="Montserrat"/>
                <a:sym typeface="Montserrat"/>
              </a:endParaRPr>
            </a:p>
            <a:p>
              <a:pPr marL="0" lvl="0" indent="0" algn="l" rtl="0">
                <a:spcBef>
                  <a:spcPts val="0"/>
                </a:spcBef>
                <a:spcAft>
                  <a:spcPts val="0"/>
                </a:spcAft>
                <a:buNone/>
              </a:pPr>
              <a:endParaRPr dirty="0">
                <a:solidFill>
                  <a:schemeClr val="dk1"/>
                </a:solidFill>
                <a:latin typeface="Montserrat"/>
                <a:ea typeface="Montserrat"/>
                <a:cs typeface="Montserrat"/>
                <a:sym typeface="Montserrat"/>
              </a:endParaRPr>
            </a:p>
          </p:txBody>
        </p:sp>
        <p:sp>
          <p:nvSpPr>
            <p:cNvPr id="70" name="Google Shape;70;p11"/>
            <p:cNvSpPr txBox="1"/>
            <p:nvPr/>
          </p:nvSpPr>
          <p:spPr>
            <a:xfrm>
              <a:off x="479865" y="4529063"/>
              <a:ext cx="2374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smtClean="0">
                  <a:solidFill>
                    <a:schemeClr val="dk1"/>
                  </a:solidFill>
                  <a:latin typeface="Montserrat"/>
                  <a:ea typeface="Montserrat"/>
                  <a:cs typeface="Montserrat"/>
                  <a:sym typeface="Montserrat"/>
                </a:rPr>
                <a:t>SVIT, Vasad</a:t>
              </a:r>
              <a:endParaRPr sz="1200" b="1" dirty="0">
                <a:solidFill>
                  <a:schemeClr val="dk1"/>
                </a:solidFill>
                <a:latin typeface="Montserrat"/>
                <a:ea typeface="Montserrat"/>
                <a:cs typeface="Montserrat"/>
                <a:sym typeface="Montserrat"/>
              </a:endParaRPr>
            </a:p>
          </p:txBody>
        </p:sp>
      </p:grpSp>
      <p:sp>
        <p:nvSpPr>
          <p:cNvPr id="74" name="Google Shape;74;p11"/>
          <p:cNvSpPr txBox="1"/>
          <p:nvPr/>
        </p:nvSpPr>
        <p:spPr>
          <a:xfrm>
            <a:off x="333910" y="339654"/>
            <a:ext cx="8476179" cy="11695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dirty="0" smtClean="0">
                <a:solidFill>
                  <a:schemeClr val="dk1"/>
                </a:solidFill>
                <a:latin typeface="Montserrat"/>
                <a:ea typeface="Montserrat"/>
                <a:cs typeface="Montserrat"/>
                <a:sym typeface="Montserrat"/>
              </a:rPr>
              <a:t>Sardar Vallabhbhai Patel </a:t>
            </a:r>
          </a:p>
          <a:p>
            <a:pPr marL="0" lvl="0" indent="0" algn="ctr" rtl="0">
              <a:spcBef>
                <a:spcPts val="0"/>
              </a:spcBef>
              <a:spcAft>
                <a:spcPts val="0"/>
              </a:spcAft>
              <a:buNone/>
            </a:pPr>
            <a:r>
              <a:rPr lang="en" sz="3200" b="1" dirty="0" smtClean="0">
                <a:solidFill>
                  <a:schemeClr val="dk1"/>
                </a:solidFill>
                <a:latin typeface="Montserrat"/>
                <a:ea typeface="Montserrat"/>
                <a:cs typeface="Montserrat"/>
                <a:sym typeface="Montserrat"/>
              </a:rPr>
              <a:t>Institute Of Technology</a:t>
            </a:r>
            <a:endParaRPr sz="3200" b="1" dirty="0">
              <a:solidFill>
                <a:schemeClr val="dk1"/>
              </a:solidFill>
              <a:latin typeface="Montserrat"/>
              <a:ea typeface="Montserrat"/>
              <a:cs typeface="Montserrat"/>
              <a:sym typeface="Montserrat"/>
            </a:endParaRPr>
          </a:p>
        </p:txBody>
      </p:sp>
      <p:pic>
        <p:nvPicPr>
          <p:cNvPr id="76" name="Google Shape;76;p11"/>
          <p:cNvPicPr preferRelativeResize="0"/>
          <p:nvPr/>
        </p:nvPicPr>
        <p:blipFill>
          <a:blip r:embed="rId3">
            <a:alphaModFix/>
          </a:blip>
          <a:stretch>
            <a:fillRect/>
          </a:stretch>
        </p:blipFill>
        <p:spPr>
          <a:xfrm>
            <a:off x="160775" y="147500"/>
            <a:ext cx="1328676" cy="1345751"/>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9823" y="124749"/>
            <a:ext cx="1194497" cy="1282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a:t>
            </a:r>
            <a:r>
              <a:rPr lang="en-US" dirty="0" smtClean="0"/>
              <a:t>. </a:t>
            </a:r>
            <a:r>
              <a:rPr lang="en-IN" sz="3200" dirty="0" smtClean="0"/>
              <a:t>System Design</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754" y="1346808"/>
            <a:ext cx="5690608" cy="3291798"/>
          </a:xfrm>
          <a:prstGeom prst="rect">
            <a:avLst/>
          </a:prstGeom>
        </p:spPr>
      </p:pic>
      <p:sp>
        <p:nvSpPr>
          <p:cNvPr id="6" name="TextBox 5"/>
          <p:cNvSpPr txBox="1"/>
          <p:nvPr/>
        </p:nvSpPr>
        <p:spPr>
          <a:xfrm>
            <a:off x="3761521" y="4758433"/>
            <a:ext cx="1697901" cy="307777"/>
          </a:xfrm>
          <a:prstGeom prst="rect">
            <a:avLst/>
          </a:prstGeom>
          <a:noFill/>
        </p:spPr>
        <p:txBody>
          <a:bodyPr wrap="none" rtlCol="0">
            <a:spAutoFit/>
          </a:bodyPr>
          <a:lstStyle/>
          <a:p>
            <a:r>
              <a:rPr lang="en-US" b="1" dirty="0" smtClean="0">
                <a:latin typeface="Montserrat" panose="020B0604020202020204" charset="0"/>
              </a:rPr>
              <a:t>Login</a:t>
            </a:r>
            <a:r>
              <a:rPr lang="en-US" b="1" dirty="0" smtClean="0"/>
              <a:t> Dashboard</a:t>
            </a:r>
            <a:endParaRPr lang="en-IN" b="1" dirty="0"/>
          </a:p>
        </p:txBody>
      </p:sp>
    </p:spTree>
    <p:extLst>
      <p:ext uri="{BB962C8B-B14F-4D97-AF65-F5344CB8AC3E}">
        <p14:creationId xmlns:p14="http://schemas.microsoft.com/office/powerpoint/2010/main" val="1895547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48" y="257910"/>
            <a:ext cx="7785227" cy="4500523"/>
          </a:xfrm>
          <a:prstGeom prst="rect">
            <a:avLst/>
          </a:prstGeom>
        </p:spPr>
      </p:pic>
      <p:sp>
        <p:nvSpPr>
          <p:cNvPr id="8" name="TextBox 7"/>
          <p:cNvSpPr txBox="1"/>
          <p:nvPr/>
        </p:nvSpPr>
        <p:spPr>
          <a:xfrm>
            <a:off x="3761521" y="4758433"/>
            <a:ext cx="1782860" cy="307777"/>
          </a:xfrm>
          <a:prstGeom prst="rect">
            <a:avLst/>
          </a:prstGeom>
          <a:noFill/>
        </p:spPr>
        <p:txBody>
          <a:bodyPr wrap="none" rtlCol="0">
            <a:spAutoFit/>
          </a:bodyPr>
          <a:lstStyle/>
          <a:p>
            <a:r>
              <a:rPr lang="en-US" b="1" dirty="0" smtClean="0">
                <a:latin typeface="Montserrat" panose="020B0604020202020204" charset="0"/>
              </a:rPr>
              <a:t>Manager</a:t>
            </a:r>
            <a:r>
              <a:rPr lang="en-US" b="1" dirty="0" smtClean="0"/>
              <a:t> Register</a:t>
            </a:r>
            <a:endParaRPr lang="en-IN" b="1" dirty="0"/>
          </a:p>
        </p:txBody>
      </p:sp>
    </p:spTree>
    <p:extLst>
      <p:ext uri="{BB962C8B-B14F-4D97-AF65-F5344CB8AC3E}">
        <p14:creationId xmlns:p14="http://schemas.microsoft.com/office/powerpoint/2010/main" val="197399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48" y="259903"/>
            <a:ext cx="7785227" cy="4496536"/>
          </a:xfrm>
          <a:prstGeom prst="rect">
            <a:avLst/>
          </a:prstGeom>
        </p:spPr>
      </p:pic>
      <p:sp>
        <p:nvSpPr>
          <p:cNvPr id="8" name="TextBox 7"/>
          <p:cNvSpPr txBox="1"/>
          <p:nvPr/>
        </p:nvSpPr>
        <p:spPr>
          <a:xfrm>
            <a:off x="3761521" y="4758433"/>
            <a:ext cx="1920719" cy="307777"/>
          </a:xfrm>
          <a:prstGeom prst="rect">
            <a:avLst/>
          </a:prstGeom>
          <a:noFill/>
        </p:spPr>
        <p:txBody>
          <a:bodyPr wrap="none" rtlCol="0">
            <a:spAutoFit/>
          </a:bodyPr>
          <a:lstStyle/>
          <a:p>
            <a:r>
              <a:rPr lang="en-US" b="1" dirty="0" smtClean="0">
                <a:latin typeface="Montserrat" panose="020B0604020202020204" charset="0"/>
              </a:rPr>
              <a:t>Developer</a:t>
            </a:r>
            <a:r>
              <a:rPr lang="en-US" b="1" dirty="0" smtClean="0"/>
              <a:t> Register</a:t>
            </a:r>
            <a:endParaRPr lang="en-IN" b="1" dirty="0"/>
          </a:p>
        </p:txBody>
      </p:sp>
    </p:spTree>
    <p:extLst>
      <p:ext uri="{BB962C8B-B14F-4D97-AF65-F5344CB8AC3E}">
        <p14:creationId xmlns:p14="http://schemas.microsoft.com/office/powerpoint/2010/main" val="289630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412" y="136807"/>
            <a:ext cx="7778363" cy="4593052"/>
          </a:xfrm>
          <a:prstGeom prst="rect">
            <a:avLst/>
          </a:prstGeom>
        </p:spPr>
      </p:pic>
      <p:sp>
        <p:nvSpPr>
          <p:cNvPr id="8" name="TextBox 7"/>
          <p:cNvSpPr txBox="1"/>
          <p:nvPr/>
        </p:nvSpPr>
        <p:spPr>
          <a:xfrm>
            <a:off x="3761521" y="4758433"/>
            <a:ext cx="2098651" cy="307777"/>
          </a:xfrm>
          <a:prstGeom prst="rect">
            <a:avLst/>
          </a:prstGeom>
          <a:noFill/>
        </p:spPr>
        <p:txBody>
          <a:bodyPr wrap="none" rtlCol="0">
            <a:spAutoFit/>
          </a:bodyPr>
          <a:lstStyle/>
          <a:p>
            <a:r>
              <a:rPr lang="en-US" b="1" dirty="0" smtClean="0">
                <a:latin typeface="Montserrat" panose="020B0604020202020204" charset="0"/>
              </a:rPr>
              <a:t>Manager Dashboard</a:t>
            </a:r>
            <a:endParaRPr lang="en-IN" b="1" dirty="0"/>
          </a:p>
        </p:txBody>
      </p:sp>
    </p:spTree>
    <p:extLst>
      <p:ext uri="{BB962C8B-B14F-4D97-AF65-F5344CB8AC3E}">
        <p14:creationId xmlns:p14="http://schemas.microsoft.com/office/powerpoint/2010/main" val="398062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89" y="373848"/>
            <a:ext cx="7753008" cy="4176119"/>
          </a:xfrm>
          <a:prstGeom prst="rect">
            <a:avLst/>
          </a:prstGeom>
        </p:spPr>
      </p:pic>
      <p:sp>
        <p:nvSpPr>
          <p:cNvPr id="8" name="TextBox 7"/>
          <p:cNvSpPr txBox="1"/>
          <p:nvPr/>
        </p:nvSpPr>
        <p:spPr>
          <a:xfrm>
            <a:off x="3761521" y="4758433"/>
            <a:ext cx="2476960" cy="307777"/>
          </a:xfrm>
          <a:prstGeom prst="rect">
            <a:avLst/>
          </a:prstGeom>
          <a:noFill/>
        </p:spPr>
        <p:txBody>
          <a:bodyPr wrap="none" rtlCol="0">
            <a:spAutoFit/>
          </a:bodyPr>
          <a:lstStyle/>
          <a:p>
            <a:r>
              <a:rPr lang="en-US" b="1" dirty="0" smtClean="0">
                <a:latin typeface="Montserrat" panose="020B0604020202020204" charset="0"/>
              </a:rPr>
              <a:t>Project Creation Module</a:t>
            </a:r>
            <a:endParaRPr lang="en-IN" b="1" dirty="0"/>
          </a:p>
        </p:txBody>
      </p:sp>
    </p:spTree>
    <p:extLst>
      <p:ext uri="{BB962C8B-B14F-4D97-AF65-F5344CB8AC3E}">
        <p14:creationId xmlns:p14="http://schemas.microsoft.com/office/powerpoint/2010/main" val="1310033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89" y="165382"/>
            <a:ext cx="7753008" cy="4593052"/>
          </a:xfrm>
          <a:prstGeom prst="rect">
            <a:avLst/>
          </a:prstGeom>
        </p:spPr>
      </p:pic>
      <p:sp>
        <p:nvSpPr>
          <p:cNvPr id="8" name="TextBox 7"/>
          <p:cNvSpPr txBox="1"/>
          <p:nvPr/>
        </p:nvSpPr>
        <p:spPr>
          <a:xfrm>
            <a:off x="3761521" y="4758433"/>
            <a:ext cx="1196161" cy="307777"/>
          </a:xfrm>
          <a:prstGeom prst="rect">
            <a:avLst/>
          </a:prstGeom>
          <a:noFill/>
        </p:spPr>
        <p:txBody>
          <a:bodyPr wrap="none" rtlCol="0">
            <a:spAutoFit/>
          </a:bodyPr>
          <a:lstStyle/>
          <a:p>
            <a:r>
              <a:rPr lang="en-US" b="1" dirty="0" smtClean="0">
                <a:latin typeface="Montserrat" panose="020B0604020202020204" charset="0"/>
              </a:rPr>
              <a:t>Project list</a:t>
            </a:r>
            <a:endParaRPr lang="en-IN" b="1" dirty="0"/>
          </a:p>
        </p:txBody>
      </p:sp>
    </p:spTree>
    <p:extLst>
      <p:ext uri="{BB962C8B-B14F-4D97-AF65-F5344CB8AC3E}">
        <p14:creationId xmlns:p14="http://schemas.microsoft.com/office/powerpoint/2010/main" val="977703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438" y="259903"/>
            <a:ext cx="7595447" cy="4496536"/>
          </a:xfrm>
          <a:prstGeom prst="rect">
            <a:avLst/>
          </a:prstGeom>
        </p:spPr>
      </p:pic>
      <p:sp>
        <p:nvSpPr>
          <p:cNvPr id="8" name="TextBox 7"/>
          <p:cNvSpPr txBox="1"/>
          <p:nvPr/>
        </p:nvSpPr>
        <p:spPr>
          <a:xfrm>
            <a:off x="3761521" y="4758433"/>
            <a:ext cx="2294218" cy="307777"/>
          </a:xfrm>
          <a:prstGeom prst="rect">
            <a:avLst/>
          </a:prstGeom>
          <a:noFill/>
        </p:spPr>
        <p:txBody>
          <a:bodyPr wrap="none" rtlCol="0">
            <a:spAutoFit/>
          </a:bodyPr>
          <a:lstStyle/>
          <a:p>
            <a:r>
              <a:rPr lang="en-US" b="1" dirty="0" smtClean="0">
                <a:latin typeface="Montserrat" panose="020B0604020202020204" charset="0"/>
              </a:rPr>
              <a:t>Project Delete Module</a:t>
            </a:r>
            <a:endParaRPr lang="en-IN" b="1" dirty="0"/>
          </a:p>
        </p:txBody>
      </p:sp>
    </p:spTree>
    <p:extLst>
      <p:ext uri="{BB962C8B-B14F-4D97-AF65-F5344CB8AC3E}">
        <p14:creationId xmlns:p14="http://schemas.microsoft.com/office/powerpoint/2010/main" val="3201064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598" y="259903"/>
            <a:ext cx="7607126" cy="4496536"/>
          </a:xfrm>
          <a:prstGeom prst="rect">
            <a:avLst/>
          </a:prstGeom>
        </p:spPr>
      </p:pic>
      <p:sp>
        <p:nvSpPr>
          <p:cNvPr id="8" name="TextBox 7"/>
          <p:cNvSpPr txBox="1"/>
          <p:nvPr/>
        </p:nvSpPr>
        <p:spPr>
          <a:xfrm>
            <a:off x="3761521" y="4758433"/>
            <a:ext cx="2321469" cy="307777"/>
          </a:xfrm>
          <a:prstGeom prst="rect">
            <a:avLst/>
          </a:prstGeom>
          <a:noFill/>
        </p:spPr>
        <p:txBody>
          <a:bodyPr wrap="none" rtlCol="0">
            <a:spAutoFit/>
          </a:bodyPr>
          <a:lstStyle/>
          <a:p>
            <a:r>
              <a:rPr lang="en-US" b="1" dirty="0" smtClean="0">
                <a:latin typeface="Montserrat" panose="020B0604020202020204" charset="0"/>
              </a:rPr>
              <a:t>Team Creation Module</a:t>
            </a:r>
            <a:endParaRPr lang="en-IN" b="1" dirty="0"/>
          </a:p>
        </p:txBody>
      </p:sp>
    </p:spTree>
    <p:extLst>
      <p:ext uri="{BB962C8B-B14F-4D97-AF65-F5344CB8AC3E}">
        <p14:creationId xmlns:p14="http://schemas.microsoft.com/office/powerpoint/2010/main" val="1251279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343" y="259903"/>
            <a:ext cx="7605636" cy="4496536"/>
          </a:xfrm>
          <a:prstGeom prst="rect">
            <a:avLst/>
          </a:prstGeom>
        </p:spPr>
      </p:pic>
      <p:sp>
        <p:nvSpPr>
          <p:cNvPr id="8" name="TextBox 7"/>
          <p:cNvSpPr txBox="1"/>
          <p:nvPr/>
        </p:nvSpPr>
        <p:spPr>
          <a:xfrm>
            <a:off x="3761521" y="4758433"/>
            <a:ext cx="2076209" cy="307777"/>
          </a:xfrm>
          <a:prstGeom prst="rect">
            <a:avLst/>
          </a:prstGeom>
          <a:noFill/>
        </p:spPr>
        <p:txBody>
          <a:bodyPr wrap="none" rtlCol="0">
            <a:spAutoFit/>
          </a:bodyPr>
          <a:lstStyle/>
          <a:p>
            <a:r>
              <a:rPr lang="en-US" b="1" dirty="0" smtClean="0">
                <a:latin typeface="Montserrat" panose="020B0604020202020204" charset="0"/>
              </a:rPr>
              <a:t>Team Detail Module</a:t>
            </a:r>
            <a:endParaRPr lang="en-IN" b="1" dirty="0"/>
          </a:p>
        </p:txBody>
      </p:sp>
    </p:spTree>
    <p:extLst>
      <p:ext uri="{BB962C8B-B14F-4D97-AF65-F5344CB8AC3E}">
        <p14:creationId xmlns:p14="http://schemas.microsoft.com/office/powerpoint/2010/main" val="2311430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48" y="329900"/>
            <a:ext cx="7785227" cy="4356541"/>
          </a:xfrm>
          <a:prstGeom prst="rect">
            <a:avLst/>
          </a:prstGeom>
        </p:spPr>
      </p:pic>
      <p:sp>
        <p:nvSpPr>
          <p:cNvPr id="8" name="TextBox 7"/>
          <p:cNvSpPr txBox="1"/>
          <p:nvPr/>
        </p:nvSpPr>
        <p:spPr>
          <a:xfrm>
            <a:off x="3761521" y="4758433"/>
            <a:ext cx="2476960" cy="307777"/>
          </a:xfrm>
          <a:prstGeom prst="rect">
            <a:avLst/>
          </a:prstGeom>
          <a:noFill/>
        </p:spPr>
        <p:txBody>
          <a:bodyPr wrap="none" rtlCol="0">
            <a:spAutoFit/>
          </a:bodyPr>
          <a:lstStyle/>
          <a:p>
            <a:r>
              <a:rPr lang="en-US" b="1" dirty="0" smtClean="0">
                <a:latin typeface="Montserrat" panose="020B0604020202020204" charset="0"/>
              </a:rPr>
              <a:t>Project Module Creation</a:t>
            </a:r>
            <a:endParaRPr lang="en-IN" b="1" dirty="0"/>
          </a:p>
        </p:txBody>
      </p:sp>
    </p:spTree>
    <p:extLst>
      <p:ext uri="{BB962C8B-B14F-4D97-AF65-F5344CB8AC3E}">
        <p14:creationId xmlns:p14="http://schemas.microsoft.com/office/powerpoint/2010/main" val="108474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OUTLINE</a:t>
            </a:r>
            <a:endParaRPr sz="2600"/>
          </a:p>
        </p:txBody>
      </p:sp>
      <p:sp>
        <p:nvSpPr>
          <p:cNvPr id="83" name="Google Shape;83;p12"/>
          <p:cNvSpPr txBox="1">
            <a:spLocks noGrp="1"/>
          </p:cNvSpPr>
          <p:nvPr>
            <p:ph type="body" idx="1"/>
          </p:nvPr>
        </p:nvSpPr>
        <p:spPr>
          <a:xfrm>
            <a:off x="691200" y="1434900"/>
            <a:ext cx="7761600" cy="28689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600"/>
              </a:spcBef>
              <a:spcAft>
                <a:spcPts val="0"/>
              </a:spcAft>
              <a:buSzPts val="1700"/>
              <a:buChar char="▣"/>
            </a:pPr>
            <a:r>
              <a:rPr lang="en" sz="1700" dirty="0"/>
              <a:t>Company Overview</a:t>
            </a:r>
            <a:endParaRPr sz="1700" dirty="0"/>
          </a:p>
          <a:p>
            <a:pPr marL="457200" lvl="0" indent="-336550" algn="l" rtl="0">
              <a:lnSpc>
                <a:spcPct val="150000"/>
              </a:lnSpc>
              <a:spcBef>
                <a:spcPts val="0"/>
              </a:spcBef>
              <a:spcAft>
                <a:spcPts val="0"/>
              </a:spcAft>
              <a:buSzPts val="1700"/>
              <a:buChar char="▣"/>
            </a:pPr>
            <a:r>
              <a:rPr lang="en" sz="1700" dirty="0"/>
              <a:t>Abstract</a:t>
            </a:r>
            <a:endParaRPr sz="1700" dirty="0"/>
          </a:p>
          <a:p>
            <a:pPr marL="457200" lvl="0" indent="-336550" algn="l" rtl="0">
              <a:lnSpc>
                <a:spcPct val="150000"/>
              </a:lnSpc>
              <a:spcBef>
                <a:spcPts val="0"/>
              </a:spcBef>
              <a:spcAft>
                <a:spcPts val="0"/>
              </a:spcAft>
              <a:buSzPts val="1700"/>
              <a:buChar char="▣"/>
            </a:pPr>
            <a:r>
              <a:rPr lang="en" sz="1700" dirty="0" smtClean="0"/>
              <a:t>Introduction to Internship</a:t>
            </a:r>
            <a:endParaRPr sz="1700" dirty="0"/>
          </a:p>
          <a:p>
            <a:pPr marL="457200" lvl="0" indent="-336550" algn="l" rtl="0">
              <a:lnSpc>
                <a:spcPct val="150000"/>
              </a:lnSpc>
              <a:spcBef>
                <a:spcPts val="0"/>
              </a:spcBef>
              <a:spcAft>
                <a:spcPts val="0"/>
              </a:spcAft>
              <a:buSzPts val="1700"/>
              <a:buChar char="▣"/>
            </a:pPr>
            <a:r>
              <a:rPr lang="en" sz="1700" dirty="0"/>
              <a:t>Objective</a:t>
            </a:r>
            <a:endParaRPr sz="1700" dirty="0"/>
          </a:p>
          <a:p>
            <a:pPr marL="457200" lvl="0" indent="-336550" algn="l" rtl="0">
              <a:lnSpc>
                <a:spcPct val="150000"/>
              </a:lnSpc>
              <a:spcBef>
                <a:spcPts val="0"/>
              </a:spcBef>
              <a:spcAft>
                <a:spcPts val="0"/>
              </a:spcAft>
              <a:buSzPts val="1700"/>
              <a:buChar char="▣"/>
            </a:pPr>
            <a:r>
              <a:rPr lang="en" sz="1700" dirty="0"/>
              <a:t>Tools and Technologies</a:t>
            </a:r>
            <a:endParaRPr sz="1700" dirty="0"/>
          </a:p>
          <a:p>
            <a:pPr marL="457200" lvl="0" indent="-336550" algn="l" rtl="0">
              <a:lnSpc>
                <a:spcPct val="150000"/>
              </a:lnSpc>
              <a:spcBef>
                <a:spcPts val="0"/>
              </a:spcBef>
              <a:spcAft>
                <a:spcPts val="0"/>
              </a:spcAft>
              <a:buSzPts val="1700"/>
              <a:buChar char="▣"/>
            </a:pPr>
            <a:r>
              <a:rPr lang="en" sz="1700" dirty="0"/>
              <a:t>Estimated time of completion </a:t>
            </a:r>
            <a:endParaRPr sz="1700" dirty="0"/>
          </a:p>
          <a:p>
            <a:pPr marL="457200" lvl="0" indent="-336550" algn="l" rtl="0">
              <a:lnSpc>
                <a:spcPct val="150000"/>
              </a:lnSpc>
              <a:spcBef>
                <a:spcPts val="0"/>
              </a:spcBef>
              <a:spcAft>
                <a:spcPts val="0"/>
              </a:spcAft>
              <a:buSzPts val="1700"/>
              <a:buChar char="▣"/>
            </a:pPr>
            <a:r>
              <a:rPr lang="en" sz="1700" dirty="0"/>
              <a:t>System Design</a:t>
            </a:r>
            <a:endParaRPr sz="1700" dirty="0"/>
          </a:p>
          <a:p>
            <a:pPr marL="457200" lvl="0" indent="-336550" algn="l" rtl="0">
              <a:lnSpc>
                <a:spcPct val="150000"/>
              </a:lnSpc>
              <a:spcBef>
                <a:spcPts val="0"/>
              </a:spcBef>
              <a:spcAft>
                <a:spcPts val="0"/>
              </a:spcAft>
              <a:buSzPts val="1700"/>
              <a:buChar char="▣"/>
            </a:pPr>
            <a:r>
              <a:rPr lang="en" sz="1700" dirty="0" smtClean="0"/>
              <a:t>Conclusion </a:t>
            </a:r>
            <a:r>
              <a:rPr lang="en" sz="1700" dirty="0"/>
              <a:t>&amp; Future Work</a:t>
            </a:r>
            <a:endParaRPr sz="1700" dirty="0"/>
          </a:p>
        </p:txBody>
      </p:sp>
      <p:sp>
        <p:nvSpPr>
          <p:cNvPr id="84" name="Google Shape;84;p12"/>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73" y="259903"/>
            <a:ext cx="7593977" cy="4496536"/>
          </a:xfrm>
          <a:prstGeom prst="rect">
            <a:avLst/>
          </a:prstGeom>
        </p:spPr>
      </p:pic>
      <p:sp>
        <p:nvSpPr>
          <p:cNvPr id="8" name="TextBox 7"/>
          <p:cNvSpPr txBox="1"/>
          <p:nvPr/>
        </p:nvSpPr>
        <p:spPr>
          <a:xfrm>
            <a:off x="3761521" y="4758433"/>
            <a:ext cx="2007281" cy="307777"/>
          </a:xfrm>
          <a:prstGeom prst="rect">
            <a:avLst/>
          </a:prstGeom>
          <a:noFill/>
        </p:spPr>
        <p:txBody>
          <a:bodyPr wrap="none" rtlCol="0">
            <a:spAutoFit/>
          </a:bodyPr>
          <a:lstStyle/>
          <a:p>
            <a:r>
              <a:rPr lang="en-US" b="1" dirty="0" smtClean="0">
                <a:latin typeface="Montserrat" panose="020B0604020202020204" charset="0"/>
              </a:rPr>
              <a:t>Project Module List</a:t>
            </a:r>
            <a:endParaRPr lang="en-IN" b="1" dirty="0"/>
          </a:p>
        </p:txBody>
      </p:sp>
    </p:spTree>
    <p:extLst>
      <p:ext uri="{BB962C8B-B14F-4D97-AF65-F5344CB8AC3E}">
        <p14:creationId xmlns:p14="http://schemas.microsoft.com/office/powerpoint/2010/main" val="325672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452" y="259903"/>
            <a:ext cx="7587419" cy="4496536"/>
          </a:xfrm>
          <a:prstGeom prst="rect">
            <a:avLst/>
          </a:prstGeom>
        </p:spPr>
      </p:pic>
      <p:sp>
        <p:nvSpPr>
          <p:cNvPr id="8" name="TextBox 7"/>
          <p:cNvSpPr txBox="1"/>
          <p:nvPr/>
        </p:nvSpPr>
        <p:spPr>
          <a:xfrm>
            <a:off x="3761521" y="4758433"/>
            <a:ext cx="2696572" cy="307777"/>
          </a:xfrm>
          <a:prstGeom prst="rect">
            <a:avLst/>
          </a:prstGeom>
          <a:noFill/>
        </p:spPr>
        <p:txBody>
          <a:bodyPr wrap="none" rtlCol="0">
            <a:spAutoFit/>
          </a:bodyPr>
          <a:lstStyle/>
          <a:p>
            <a:r>
              <a:rPr lang="en-US" b="1" dirty="0" smtClean="0">
                <a:latin typeface="Montserrat" panose="020B0604020202020204" charset="0"/>
              </a:rPr>
              <a:t>Update Project Module list</a:t>
            </a:r>
            <a:endParaRPr lang="en-IN" b="1" dirty="0"/>
          </a:p>
        </p:txBody>
      </p:sp>
    </p:spTree>
    <p:extLst>
      <p:ext uri="{BB962C8B-B14F-4D97-AF65-F5344CB8AC3E}">
        <p14:creationId xmlns:p14="http://schemas.microsoft.com/office/powerpoint/2010/main" val="218497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888" y="259903"/>
            <a:ext cx="7600546" cy="4496536"/>
          </a:xfrm>
          <a:prstGeom prst="rect">
            <a:avLst/>
          </a:prstGeom>
        </p:spPr>
      </p:pic>
      <p:sp>
        <p:nvSpPr>
          <p:cNvPr id="8" name="TextBox 7"/>
          <p:cNvSpPr txBox="1"/>
          <p:nvPr/>
        </p:nvSpPr>
        <p:spPr>
          <a:xfrm>
            <a:off x="3761521" y="4758433"/>
            <a:ext cx="2233304" cy="307777"/>
          </a:xfrm>
          <a:prstGeom prst="rect">
            <a:avLst/>
          </a:prstGeom>
          <a:noFill/>
        </p:spPr>
        <p:txBody>
          <a:bodyPr wrap="none" rtlCol="0">
            <a:spAutoFit/>
          </a:bodyPr>
          <a:lstStyle/>
          <a:p>
            <a:r>
              <a:rPr lang="en-US" b="1" dirty="0" smtClean="0">
                <a:latin typeface="Montserrat" panose="020B0604020202020204" charset="0"/>
              </a:rPr>
              <a:t>Task Creation Module</a:t>
            </a:r>
            <a:endParaRPr lang="en-IN" b="1" dirty="0"/>
          </a:p>
        </p:txBody>
      </p:sp>
    </p:spTree>
    <p:extLst>
      <p:ext uri="{BB962C8B-B14F-4D97-AF65-F5344CB8AC3E}">
        <p14:creationId xmlns:p14="http://schemas.microsoft.com/office/powerpoint/2010/main" val="542337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888" y="259903"/>
            <a:ext cx="7600546" cy="4496536"/>
          </a:xfrm>
          <a:prstGeom prst="rect">
            <a:avLst/>
          </a:prstGeom>
        </p:spPr>
      </p:pic>
      <p:sp>
        <p:nvSpPr>
          <p:cNvPr id="8" name="TextBox 7"/>
          <p:cNvSpPr txBox="1"/>
          <p:nvPr/>
        </p:nvSpPr>
        <p:spPr>
          <a:xfrm>
            <a:off x="3761521" y="4758433"/>
            <a:ext cx="1007007" cy="307777"/>
          </a:xfrm>
          <a:prstGeom prst="rect">
            <a:avLst/>
          </a:prstGeom>
          <a:noFill/>
        </p:spPr>
        <p:txBody>
          <a:bodyPr wrap="none" rtlCol="0">
            <a:spAutoFit/>
          </a:bodyPr>
          <a:lstStyle/>
          <a:p>
            <a:r>
              <a:rPr lang="en-US" b="1" dirty="0" smtClean="0">
                <a:latin typeface="Montserrat" panose="020B0604020202020204" charset="0"/>
              </a:rPr>
              <a:t>Task List</a:t>
            </a:r>
            <a:endParaRPr lang="en-IN" b="1" dirty="0"/>
          </a:p>
        </p:txBody>
      </p:sp>
    </p:spTree>
    <p:extLst>
      <p:ext uri="{BB962C8B-B14F-4D97-AF65-F5344CB8AC3E}">
        <p14:creationId xmlns:p14="http://schemas.microsoft.com/office/powerpoint/2010/main" val="1493133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000" y="259903"/>
            <a:ext cx="7620322" cy="4496536"/>
          </a:xfrm>
          <a:prstGeom prst="rect">
            <a:avLst/>
          </a:prstGeom>
        </p:spPr>
      </p:pic>
      <p:sp>
        <p:nvSpPr>
          <p:cNvPr id="8" name="TextBox 7"/>
          <p:cNvSpPr txBox="1"/>
          <p:nvPr/>
        </p:nvSpPr>
        <p:spPr>
          <a:xfrm>
            <a:off x="3761521" y="4758433"/>
            <a:ext cx="1300356" cy="307777"/>
          </a:xfrm>
          <a:prstGeom prst="rect">
            <a:avLst/>
          </a:prstGeom>
          <a:noFill/>
        </p:spPr>
        <p:txBody>
          <a:bodyPr wrap="none" rtlCol="0">
            <a:spAutoFit/>
          </a:bodyPr>
          <a:lstStyle/>
          <a:p>
            <a:r>
              <a:rPr lang="en-US" b="1" dirty="0" smtClean="0">
                <a:latin typeface="Montserrat" panose="020B0604020202020204" charset="0"/>
              </a:rPr>
              <a:t>Task Assign</a:t>
            </a:r>
            <a:endParaRPr lang="en-IN" b="1" dirty="0"/>
          </a:p>
        </p:txBody>
      </p:sp>
    </p:spTree>
    <p:extLst>
      <p:ext uri="{BB962C8B-B14F-4D97-AF65-F5344CB8AC3E}">
        <p14:creationId xmlns:p14="http://schemas.microsoft.com/office/powerpoint/2010/main" val="684713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000" y="259903"/>
            <a:ext cx="7620322" cy="4496536"/>
          </a:xfrm>
          <a:prstGeom prst="rect">
            <a:avLst/>
          </a:prstGeom>
        </p:spPr>
      </p:pic>
      <p:sp>
        <p:nvSpPr>
          <p:cNvPr id="8" name="TextBox 7"/>
          <p:cNvSpPr txBox="1"/>
          <p:nvPr/>
        </p:nvSpPr>
        <p:spPr>
          <a:xfrm>
            <a:off x="3761521" y="4758433"/>
            <a:ext cx="1872629" cy="307777"/>
          </a:xfrm>
          <a:prstGeom prst="rect">
            <a:avLst/>
          </a:prstGeom>
          <a:noFill/>
        </p:spPr>
        <p:txBody>
          <a:bodyPr wrap="none" rtlCol="0">
            <a:spAutoFit/>
          </a:bodyPr>
          <a:lstStyle/>
          <a:p>
            <a:r>
              <a:rPr lang="en-US" b="1" dirty="0" smtClean="0">
                <a:latin typeface="Montserrat" panose="020B0604020202020204" charset="0"/>
              </a:rPr>
              <a:t>Assigned Task list</a:t>
            </a:r>
            <a:endParaRPr lang="en-IN" b="1" dirty="0"/>
          </a:p>
        </p:txBody>
      </p:sp>
    </p:spTree>
    <p:extLst>
      <p:ext uri="{BB962C8B-B14F-4D97-AF65-F5344CB8AC3E}">
        <p14:creationId xmlns:p14="http://schemas.microsoft.com/office/powerpoint/2010/main" val="505720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915" y="229772"/>
            <a:ext cx="7667458" cy="4526666"/>
          </a:xfrm>
          <a:prstGeom prst="rect">
            <a:avLst/>
          </a:prstGeom>
        </p:spPr>
      </p:pic>
      <p:sp>
        <p:nvSpPr>
          <p:cNvPr id="8" name="TextBox 7"/>
          <p:cNvSpPr txBox="1"/>
          <p:nvPr/>
        </p:nvSpPr>
        <p:spPr>
          <a:xfrm>
            <a:off x="3761521" y="4758433"/>
            <a:ext cx="2026517" cy="307777"/>
          </a:xfrm>
          <a:prstGeom prst="rect">
            <a:avLst/>
          </a:prstGeom>
          <a:noFill/>
        </p:spPr>
        <p:txBody>
          <a:bodyPr wrap="none" rtlCol="0">
            <a:spAutoFit/>
          </a:bodyPr>
          <a:lstStyle/>
          <a:p>
            <a:r>
              <a:rPr lang="en-US" b="1" dirty="0" smtClean="0">
                <a:latin typeface="Montserrat" panose="020B0604020202020204" charset="0"/>
              </a:rPr>
              <a:t>Task Status Module</a:t>
            </a:r>
            <a:endParaRPr lang="en-IN" b="1" dirty="0"/>
          </a:p>
        </p:txBody>
      </p:sp>
    </p:spTree>
    <p:extLst>
      <p:ext uri="{BB962C8B-B14F-4D97-AF65-F5344CB8AC3E}">
        <p14:creationId xmlns:p14="http://schemas.microsoft.com/office/powerpoint/2010/main" val="243185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59" y="397357"/>
            <a:ext cx="7715114" cy="4163361"/>
          </a:xfrm>
          <a:prstGeom prst="rect">
            <a:avLst/>
          </a:prstGeom>
        </p:spPr>
      </p:pic>
      <p:sp>
        <p:nvSpPr>
          <p:cNvPr id="8" name="TextBox 7"/>
          <p:cNvSpPr txBox="1"/>
          <p:nvPr/>
        </p:nvSpPr>
        <p:spPr>
          <a:xfrm>
            <a:off x="3761521" y="4758433"/>
            <a:ext cx="2138727" cy="307777"/>
          </a:xfrm>
          <a:prstGeom prst="rect">
            <a:avLst/>
          </a:prstGeom>
          <a:noFill/>
        </p:spPr>
        <p:txBody>
          <a:bodyPr wrap="none" rtlCol="0">
            <a:spAutoFit/>
          </a:bodyPr>
          <a:lstStyle/>
          <a:p>
            <a:r>
              <a:rPr lang="en-US" b="1" dirty="0" smtClean="0">
                <a:latin typeface="Montserrat" panose="020B0604020202020204" charset="0"/>
              </a:rPr>
              <a:t>Developer</a:t>
            </a:r>
            <a:r>
              <a:rPr lang="en-US" b="1" dirty="0" smtClean="0"/>
              <a:t> Dashboard</a:t>
            </a:r>
            <a:endParaRPr lang="en-IN" b="1" dirty="0"/>
          </a:p>
        </p:txBody>
      </p:sp>
    </p:spTree>
    <p:extLst>
      <p:ext uri="{BB962C8B-B14F-4D97-AF65-F5344CB8AC3E}">
        <p14:creationId xmlns:p14="http://schemas.microsoft.com/office/powerpoint/2010/main" val="1616434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66" y="204523"/>
            <a:ext cx="7801809" cy="4553910"/>
          </a:xfrm>
          <a:prstGeom prst="rect">
            <a:avLst/>
          </a:prstGeom>
        </p:spPr>
      </p:pic>
      <p:sp>
        <p:nvSpPr>
          <p:cNvPr id="8" name="TextBox 7"/>
          <p:cNvSpPr txBox="1"/>
          <p:nvPr/>
        </p:nvSpPr>
        <p:spPr>
          <a:xfrm>
            <a:off x="3761521" y="4758433"/>
            <a:ext cx="1348446" cy="307777"/>
          </a:xfrm>
          <a:prstGeom prst="rect">
            <a:avLst/>
          </a:prstGeom>
          <a:noFill/>
        </p:spPr>
        <p:txBody>
          <a:bodyPr wrap="none" rtlCol="0">
            <a:spAutoFit/>
          </a:bodyPr>
          <a:lstStyle/>
          <a:p>
            <a:r>
              <a:rPr lang="en-US" b="1" dirty="0" smtClean="0">
                <a:latin typeface="Montserrat" panose="020B0604020202020204" charset="0"/>
              </a:rPr>
              <a:t>Report View</a:t>
            </a:r>
            <a:endParaRPr lang="en-IN" b="1" dirty="0"/>
          </a:p>
        </p:txBody>
      </p:sp>
    </p:spTree>
    <p:extLst>
      <p:ext uri="{BB962C8B-B14F-4D97-AF65-F5344CB8AC3E}">
        <p14:creationId xmlns:p14="http://schemas.microsoft.com/office/powerpoint/2010/main" val="3081594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t>8. </a:t>
            </a:r>
            <a:r>
              <a:rPr lang="en-IN" sz="2800" dirty="0" smtClean="0"/>
              <a:t>Conclusion</a:t>
            </a:r>
            <a:endParaRPr lang="en-IN" dirty="0"/>
          </a:p>
        </p:txBody>
      </p:sp>
      <p:sp>
        <p:nvSpPr>
          <p:cNvPr id="3" name="Text Placeholder 2"/>
          <p:cNvSpPr>
            <a:spLocks noGrp="1"/>
          </p:cNvSpPr>
          <p:nvPr>
            <p:ph type="body" idx="1"/>
          </p:nvPr>
        </p:nvSpPr>
        <p:spPr>
          <a:xfrm>
            <a:off x="691200" y="1511099"/>
            <a:ext cx="7761600" cy="3154685"/>
          </a:xfrm>
        </p:spPr>
        <p:txBody>
          <a:bodyPr/>
          <a:lstStyle/>
          <a:p>
            <a:r>
              <a:rPr lang="en-IN" sz="1400" dirty="0"/>
              <a:t>The 12-week internship project focusing on developing a project management web application using Python Django has been a significant learning experience. The application successfully bridges the gap between managers and developers, streamlining project workflows and enhancing collaboration. By creating a manager dashboard for project and task management, along with a developer dashboard for task tracking, the system promotes efficiency, transparency, and effective communication within the team. The project's adherence to best practices in web development, utilization of Django's robust features, and the implementation of a user-friendly interface contribute to a successful end product. The emphasis on creating a responsive design, efficient task allocation, and real-time task status updates aligns with industry standards and client expectations. The system's ability to meet company requirements and market demands underscores its value in improving project management processes.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01130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Company Overview</a:t>
            </a:r>
            <a:endParaRPr lang="en-IN" dirty="0"/>
          </a:p>
        </p:txBody>
      </p:sp>
      <p:sp>
        <p:nvSpPr>
          <p:cNvPr id="3" name="Text Placeholder 2"/>
          <p:cNvSpPr>
            <a:spLocks noGrp="1"/>
          </p:cNvSpPr>
          <p:nvPr>
            <p:ph type="body" idx="1"/>
          </p:nvPr>
        </p:nvSpPr>
        <p:spPr>
          <a:xfrm>
            <a:off x="691200" y="1511099"/>
            <a:ext cx="7761600" cy="3154685"/>
          </a:xfrm>
        </p:spPr>
        <p:txBody>
          <a:bodyPr/>
          <a:lstStyle/>
          <a:p>
            <a:r>
              <a:rPr lang="en-IN" sz="2000" dirty="0"/>
              <a:t>Name: Grownited private limited.</a:t>
            </a:r>
          </a:p>
          <a:p>
            <a:r>
              <a:rPr lang="en-IN" sz="2000" dirty="0" smtClean="0"/>
              <a:t>Technologies</a:t>
            </a:r>
            <a:r>
              <a:rPr lang="en-IN" sz="2000" dirty="0"/>
              <a:t>: Web Developers, Mobile App Development, E-Commerce Development, Software Development.</a:t>
            </a:r>
            <a:endParaRPr lang="en-IN" sz="2000" dirty="0" smtClean="0"/>
          </a:p>
          <a:p>
            <a:r>
              <a:rPr lang="en-IN" sz="2000" dirty="0" smtClean="0"/>
              <a:t>Time</a:t>
            </a:r>
            <a:r>
              <a:rPr lang="en-IN" sz="2000" dirty="0"/>
              <a:t>: 9:00 AM to </a:t>
            </a:r>
            <a:r>
              <a:rPr lang="en-IN" sz="2000" dirty="0" smtClean="0"/>
              <a:t>6:00 </a:t>
            </a:r>
            <a:r>
              <a:rPr lang="en-IN" sz="2000" dirty="0"/>
              <a:t>Pm</a:t>
            </a:r>
          </a:p>
          <a:p>
            <a:r>
              <a:rPr lang="en-IN" sz="2000" dirty="0" smtClean="0"/>
              <a:t>Address</a:t>
            </a:r>
            <a:r>
              <a:rPr lang="en-IN" sz="2000" dirty="0"/>
              <a:t>: 301-305, 3rd Floor, Surabhi Complex, Nr. Municipal Market, Chimanlal Girdharlal Road, Navrangpura, Ahmedabad, Gujarat - 380009</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187564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0"/>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
        <p:nvSpPr>
          <p:cNvPr id="292" name="Google Shape;292;p40"/>
          <p:cNvSpPr txBox="1"/>
          <p:nvPr/>
        </p:nvSpPr>
        <p:spPr>
          <a:xfrm>
            <a:off x="571500" y="1648200"/>
            <a:ext cx="8001000" cy="1046700"/>
          </a:xfrm>
          <a:prstGeom prst="rect">
            <a:avLst/>
          </a:prstGeom>
          <a:noFill/>
          <a:ln>
            <a:noFill/>
          </a:ln>
          <a:effectLst>
            <a:outerShdw blurRad="57150" dist="19050" dir="5400000" algn="bl" rotWithShape="0">
              <a:srgbClr val="000000">
                <a:alpha val="34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600" dirty="0">
                <a:solidFill>
                  <a:srgbClr val="F8F9FA"/>
                </a:solidFill>
                <a:latin typeface="Montserrat ExtraBold"/>
                <a:ea typeface="Montserrat ExtraBold"/>
                <a:cs typeface="Montserrat ExtraBold"/>
                <a:sym typeface="Montserrat ExtraBold"/>
              </a:rPr>
              <a:t>Thank </a:t>
            </a:r>
            <a:r>
              <a:rPr lang="en" sz="5600" dirty="0" smtClean="0">
                <a:solidFill>
                  <a:srgbClr val="F8F9FA"/>
                </a:solidFill>
                <a:latin typeface="Montserrat ExtraBold"/>
                <a:ea typeface="Montserrat ExtraBold"/>
                <a:cs typeface="Montserrat ExtraBold"/>
                <a:sym typeface="Montserrat ExtraBold"/>
              </a:rPr>
              <a:t>you</a:t>
            </a:r>
            <a:endParaRPr sz="5600" dirty="0">
              <a:solidFill>
                <a:srgbClr val="F8F9FA"/>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 sz="3200" dirty="0" smtClean="0"/>
              <a:t>Abstract</a:t>
            </a:r>
            <a:endParaRPr lang="en-IN" dirty="0"/>
          </a:p>
        </p:txBody>
      </p:sp>
      <p:sp>
        <p:nvSpPr>
          <p:cNvPr id="3" name="Text Placeholder 2"/>
          <p:cNvSpPr>
            <a:spLocks noGrp="1"/>
          </p:cNvSpPr>
          <p:nvPr>
            <p:ph type="body" idx="1"/>
          </p:nvPr>
        </p:nvSpPr>
        <p:spPr>
          <a:xfrm>
            <a:off x="691200" y="1511099"/>
            <a:ext cx="7761600" cy="3154685"/>
          </a:xfrm>
        </p:spPr>
        <p:txBody>
          <a:bodyPr/>
          <a:lstStyle/>
          <a:p>
            <a:r>
              <a:rPr lang="en-IN" sz="1400" dirty="0"/>
              <a:t>The final year report investigates the application of a project management system developed to facilitate communication between managers and developers, </a:t>
            </a:r>
            <a:r>
              <a:rPr lang="en-IN" sz="1400" dirty="0" smtClean="0"/>
              <a:t>streamlining workflow </a:t>
            </a:r>
            <a:r>
              <a:rPr lang="en-IN" sz="1400" dirty="0"/>
              <a:t>processes. This system enables managers to assign tasks to developers, create projects, project modules, and tasks, and allocate them to the development team. By focusing on the functionalities of this project management system, the report emphasizes its role in enhancing collaboration, task allocation, and project organization within </a:t>
            </a:r>
            <a:r>
              <a:rPr lang="en-IN" sz="1400" dirty="0" smtClean="0"/>
              <a:t>a team </a:t>
            </a:r>
            <a:r>
              <a:rPr lang="en-IN" sz="1400" dirty="0"/>
              <a:t>environment. Through practical implementation and analysis, the report demonstrates the system's efficiency, scalability, and flexibility in managing </a:t>
            </a:r>
            <a:r>
              <a:rPr lang="en-IN" sz="1400" dirty="0" smtClean="0"/>
              <a:t>and tracking </a:t>
            </a:r>
            <a:r>
              <a:rPr lang="en-IN" sz="1400" dirty="0"/>
              <a:t>project progress effectively. By showcasing real-world examples and best practices, this research aims to offer valuable insights for professionals looking to optimize project management and communication workflows in their organizations.</a:t>
            </a:r>
            <a:endParaRPr lang="en-IN" sz="1400"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304071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 sz="3200" dirty="0"/>
              <a:t>Introduction</a:t>
            </a:r>
            <a:r>
              <a:rPr lang="en-US" dirty="0" smtClean="0"/>
              <a:t> to Internship</a:t>
            </a:r>
            <a:endParaRPr lang="en-IN" dirty="0"/>
          </a:p>
        </p:txBody>
      </p:sp>
      <p:sp>
        <p:nvSpPr>
          <p:cNvPr id="3" name="Text Placeholder 2"/>
          <p:cNvSpPr>
            <a:spLocks noGrp="1"/>
          </p:cNvSpPr>
          <p:nvPr>
            <p:ph type="body" idx="1"/>
          </p:nvPr>
        </p:nvSpPr>
        <p:spPr>
          <a:xfrm>
            <a:off x="691200" y="1511099"/>
            <a:ext cx="7761600" cy="3478243"/>
          </a:xfrm>
        </p:spPr>
        <p:txBody>
          <a:bodyPr/>
          <a:lstStyle/>
          <a:p>
            <a:r>
              <a:rPr lang="en-IN" sz="2000" dirty="0"/>
              <a:t>The internship kicked off with an orientation session that outlined the objectives and expectations of the program. </a:t>
            </a:r>
            <a:endParaRPr lang="en-IN" sz="2000" dirty="0" smtClean="0"/>
          </a:p>
          <a:p>
            <a:r>
              <a:rPr lang="en-IN" sz="2000" dirty="0" smtClean="0"/>
              <a:t>This </a:t>
            </a:r>
            <a:r>
              <a:rPr lang="en-IN" sz="2000" dirty="0"/>
              <a:t>session introduced the different modules and courses that would be covered during the internship, setting a clear foundation for the tasks ahead. </a:t>
            </a:r>
            <a:endParaRPr lang="en-IN" sz="2000" dirty="0" smtClean="0"/>
          </a:p>
          <a:p>
            <a:r>
              <a:rPr lang="en-IN" sz="2000" dirty="0" smtClean="0"/>
              <a:t>As </a:t>
            </a:r>
            <a:r>
              <a:rPr lang="en-IN" sz="2000" dirty="0"/>
              <a:t>I progressed through the internship, I actively participated in completing assigned modules and projects related to Python and Django for web development. </a:t>
            </a:r>
            <a:endParaRPr lang="en-IN" sz="2000"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023518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 sz="3200" dirty="0" smtClean="0"/>
              <a:t>Objective</a:t>
            </a:r>
            <a:endParaRPr lang="en-IN" dirty="0"/>
          </a:p>
        </p:txBody>
      </p:sp>
      <p:sp>
        <p:nvSpPr>
          <p:cNvPr id="3" name="Text Placeholder 2"/>
          <p:cNvSpPr>
            <a:spLocks noGrp="1"/>
          </p:cNvSpPr>
          <p:nvPr>
            <p:ph type="body" idx="1"/>
          </p:nvPr>
        </p:nvSpPr>
        <p:spPr>
          <a:xfrm>
            <a:off x="691200" y="1511099"/>
            <a:ext cx="7761600" cy="3478243"/>
          </a:xfrm>
        </p:spPr>
        <p:txBody>
          <a:bodyPr/>
          <a:lstStyle/>
          <a:p>
            <a:r>
              <a:rPr lang="en-IN" sz="2000" dirty="0"/>
              <a:t>The objective of this project management report is to offer insights into the best practices and strategies for managing web application projects using Python and Django. </a:t>
            </a:r>
            <a:endParaRPr lang="en-IN" sz="2000" dirty="0" smtClean="0"/>
          </a:p>
          <a:p>
            <a:r>
              <a:rPr lang="en-IN" sz="2000" dirty="0" smtClean="0"/>
              <a:t>The </a:t>
            </a:r>
            <a:r>
              <a:rPr lang="en-IN" sz="2000" dirty="0"/>
              <a:t>report aims to analyze project management approaches, tools, and techniques tailored to the specific needs of web application development. </a:t>
            </a:r>
            <a:endParaRPr lang="en-IN" sz="2000" dirty="0" smtClean="0"/>
          </a:p>
          <a:p>
            <a:r>
              <a:rPr lang="en-IN" sz="2000" dirty="0" smtClean="0"/>
              <a:t>It </a:t>
            </a:r>
            <a:r>
              <a:rPr lang="en-IN" sz="2000" dirty="0"/>
              <a:t>seeks to identify key project management skills and methodologies essential for successful project delivery in the Python and Django environment</a:t>
            </a:r>
            <a:r>
              <a:rPr lang="en-IN" sz="2000" dirty="0" smtClean="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384231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7680" y="989428"/>
            <a:ext cx="2307102" cy="53926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bg1"/>
              </a:solidFill>
            </a:endParaRPr>
          </a:p>
        </p:txBody>
      </p:sp>
      <p:sp>
        <p:nvSpPr>
          <p:cNvPr id="3" name="Text Placeholder 2"/>
          <p:cNvSpPr>
            <a:spLocks noGrp="1"/>
          </p:cNvSpPr>
          <p:nvPr>
            <p:ph type="body" idx="1"/>
          </p:nvPr>
        </p:nvSpPr>
        <p:spPr>
          <a:xfrm>
            <a:off x="795175" y="56851"/>
            <a:ext cx="7761600" cy="3478243"/>
          </a:xfrm>
        </p:spPr>
        <p:txBody>
          <a:bodyPr/>
          <a:lstStyle/>
          <a:p>
            <a:r>
              <a:rPr lang="en-IN" sz="2000" dirty="0"/>
              <a:t>Furthermore, the report will </a:t>
            </a:r>
            <a:r>
              <a:rPr lang="en-IN" sz="2000" dirty="0" smtClean="0"/>
              <a:t>provide recommendations </a:t>
            </a:r>
            <a:r>
              <a:rPr lang="en-IN" sz="2000" dirty="0"/>
              <a:t>for project managers on effective project planning, execution, and monitoring within the context of web application development. </a:t>
            </a:r>
            <a:endParaRPr lang="en-IN" sz="2000" dirty="0" smtClean="0"/>
          </a:p>
          <a:p>
            <a:r>
              <a:rPr lang="en-IN" sz="2000" dirty="0" smtClean="0"/>
              <a:t>By </a:t>
            </a:r>
            <a:r>
              <a:rPr lang="en-IN" sz="2000" dirty="0"/>
              <a:t>conducting this analysis, the report aims to bridge the gap between project managers and developers in the web application </a:t>
            </a:r>
            <a:r>
              <a:rPr lang="en-IN" sz="2000" dirty="0" smtClean="0"/>
              <a:t>domain.</a:t>
            </a:r>
          </a:p>
          <a:p>
            <a:r>
              <a:rPr lang="en-IN" sz="2000" dirty="0" smtClean="0"/>
              <a:t>It </a:t>
            </a:r>
            <a:r>
              <a:rPr lang="en-IN" sz="2000" dirty="0"/>
              <a:t>will offer </a:t>
            </a:r>
            <a:r>
              <a:rPr lang="en-IN" sz="2000" dirty="0" smtClean="0"/>
              <a:t>valuable insights </a:t>
            </a:r>
            <a:r>
              <a:rPr lang="en-IN" sz="2000" dirty="0"/>
              <a:t>to project managers, enabling them to identify and implement the most effective project management practices for Python and Django projects. </a:t>
            </a:r>
            <a:endParaRPr lang="en-IN" sz="2000" dirty="0" smtClean="0"/>
          </a:p>
          <a:p>
            <a:r>
              <a:rPr lang="en-IN" sz="2000" dirty="0" smtClean="0"/>
              <a:t>Simultaneously</a:t>
            </a:r>
            <a:r>
              <a:rPr lang="en-IN" sz="2000" dirty="0"/>
              <a:t>, it will empower developers with a comprehensive understanding of project management principles and strategies crucial for successful project completion in web application development.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856037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a:t>
            </a:r>
            <a:r>
              <a:rPr lang="en-IN" sz="3200" dirty="0" smtClean="0"/>
              <a:t>Tools and Technologies</a:t>
            </a:r>
            <a:endParaRPr lang="en-IN" dirty="0"/>
          </a:p>
        </p:txBody>
      </p:sp>
      <p:sp>
        <p:nvSpPr>
          <p:cNvPr id="3" name="Text Placeholder 2"/>
          <p:cNvSpPr>
            <a:spLocks noGrp="1"/>
          </p:cNvSpPr>
          <p:nvPr>
            <p:ph type="body" idx="1"/>
          </p:nvPr>
        </p:nvSpPr>
        <p:spPr>
          <a:xfrm>
            <a:off x="691200" y="1511099"/>
            <a:ext cx="7761600" cy="3478243"/>
          </a:xfrm>
        </p:spPr>
        <p:txBody>
          <a:bodyPr/>
          <a:lstStyle/>
          <a:p>
            <a:r>
              <a:rPr lang="en-IN" sz="2000" dirty="0" smtClean="0"/>
              <a:t>For Frontend: Python, HTML, CSS</a:t>
            </a:r>
          </a:p>
          <a:p>
            <a:r>
              <a:rPr lang="en-US" sz="2000" dirty="0" smtClean="0"/>
              <a:t>For Backend: Django</a:t>
            </a:r>
          </a:p>
          <a:p>
            <a:r>
              <a:rPr lang="en-US" sz="2000" dirty="0" smtClean="0"/>
              <a:t>For Database: </a:t>
            </a:r>
            <a:r>
              <a:rPr lang="en-IN" sz="2000" dirty="0"/>
              <a:t>PostgreSQL</a:t>
            </a:r>
            <a:endParaRPr lang="en-IN" sz="2000"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201964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a:t>
            </a:r>
            <a:r>
              <a:rPr lang="en-IN" sz="3200" dirty="0"/>
              <a:t>Estimated time of completion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760" t="5676" r="8690" b="13654"/>
          <a:stretch/>
        </p:blipFill>
        <p:spPr>
          <a:xfrm>
            <a:off x="1378634" y="1402081"/>
            <a:ext cx="6386732" cy="3553772"/>
          </a:xfrm>
          <a:prstGeom prst="rect">
            <a:avLst/>
          </a:prstGeom>
        </p:spPr>
      </p:pic>
    </p:spTree>
    <p:extLst>
      <p:ext uri="{BB962C8B-B14F-4D97-AF65-F5344CB8AC3E}">
        <p14:creationId xmlns:p14="http://schemas.microsoft.com/office/powerpoint/2010/main" val="141854215"/>
      </p:ext>
    </p:extLst>
  </p:cSld>
  <p:clrMapOvr>
    <a:masterClrMapping/>
  </p:clrMapOvr>
</p:sld>
</file>

<file path=ppt/theme/theme1.xml><?xml version="1.0" encoding="utf-8"?>
<a:theme xmlns:a="http://schemas.openxmlformats.org/drawingml/2006/main" name="Desdemona template">
  <a:themeElements>
    <a:clrScheme name="Custom 347">
      <a:dk1>
        <a:srgbClr val="454F5B"/>
      </a:dk1>
      <a:lt1>
        <a:srgbClr val="FFFFFF"/>
      </a:lt1>
      <a:dk2>
        <a:srgbClr val="89929B"/>
      </a:dk2>
      <a:lt2>
        <a:srgbClr val="EFF1F3"/>
      </a:lt2>
      <a:accent1>
        <a:srgbClr val="4ECDC4"/>
      </a:accent1>
      <a:accent2>
        <a:srgbClr val="C7F464"/>
      </a:accent2>
      <a:accent3>
        <a:srgbClr val="454F5B"/>
      </a:accent3>
      <a:accent4>
        <a:srgbClr val="738498"/>
      </a:accent4>
      <a:accent5>
        <a:srgbClr val="A6B5C7"/>
      </a:accent5>
      <a:accent6>
        <a:srgbClr val="D4DAE0"/>
      </a:accent6>
      <a:hlink>
        <a:srgbClr val="454F5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763</Words>
  <Application>Microsoft Office PowerPoint</Application>
  <PresentationFormat>On-screen Show (16:9)</PresentationFormat>
  <Paragraphs>95</Paragraphs>
  <Slides>30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Montserrat Medium</vt:lpstr>
      <vt:lpstr>Montserrat</vt:lpstr>
      <vt:lpstr>Montserrat ExtraBold</vt:lpstr>
      <vt:lpstr>Desdemona template</vt:lpstr>
      <vt:lpstr>PowerPoint Presentation</vt:lpstr>
      <vt:lpstr>OUTLINE</vt:lpstr>
      <vt:lpstr>1. Company Overview</vt:lpstr>
      <vt:lpstr>2. Abstract</vt:lpstr>
      <vt:lpstr>3. Introduction to Internship</vt:lpstr>
      <vt:lpstr>4. Objective</vt:lpstr>
      <vt:lpstr>PowerPoint Presentation</vt:lpstr>
      <vt:lpstr>5. Tools and Technologies</vt:lpstr>
      <vt:lpstr>6. Estimated time of completion </vt:lpstr>
      <vt:lpstr>7. 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DK</dc:creator>
  <cp:lastModifiedBy>DARSH SHAH</cp:lastModifiedBy>
  <cp:revision>12</cp:revision>
  <dcterms:modified xsi:type="dcterms:W3CDTF">2024-05-17T01:55:14Z</dcterms:modified>
</cp:coreProperties>
</file>